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5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99CC"/>
    <a:srgbClr val="28A8A2"/>
    <a:srgbClr val="6666FF"/>
    <a:srgbClr val="993366"/>
    <a:srgbClr val="FF99FF"/>
    <a:srgbClr val="FF9999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61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20CA2C-EC8C-47D8-BB8C-798AA6A429EA}" type="datetimeFigureOut">
              <a:rPr lang="ru-RU" smtClean="0"/>
              <a:t>15.10.2020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C72312-220F-403B-8EB0-DFECD1B65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652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C72312-220F-403B-8EB0-DFECD1B658D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208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3C106-6627-4A19-9798-651F79D9E2CA}" type="datetimeFigureOut">
              <a:rPr lang="ru-RU" smtClean="0"/>
              <a:t>15.10.2020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40BF6-C9FE-4115-9117-8BBD4EB472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3C106-6627-4A19-9798-651F79D9E2CA}" type="datetimeFigureOut">
              <a:rPr lang="ru-RU" smtClean="0"/>
              <a:t>15.10.2020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40BF6-C9FE-4115-9117-8BBD4EB472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3C106-6627-4A19-9798-651F79D9E2CA}" type="datetimeFigureOut">
              <a:rPr lang="ru-RU" smtClean="0"/>
              <a:t>15.10.2020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40BF6-C9FE-4115-9117-8BBD4EB472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3C106-6627-4A19-9798-651F79D9E2CA}" type="datetimeFigureOut">
              <a:rPr lang="ru-RU" smtClean="0"/>
              <a:t>15.10.2020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40BF6-C9FE-4115-9117-8BBD4EB472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3C106-6627-4A19-9798-651F79D9E2CA}" type="datetimeFigureOut">
              <a:rPr lang="ru-RU" smtClean="0"/>
              <a:t>15.10.2020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40BF6-C9FE-4115-9117-8BBD4EB472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3C106-6627-4A19-9798-651F79D9E2CA}" type="datetimeFigureOut">
              <a:rPr lang="ru-RU" smtClean="0"/>
              <a:t>15.10.2020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40BF6-C9FE-4115-9117-8BBD4EB472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3C106-6627-4A19-9798-651F79D9E2CA}" type="datetimeFigureOut">
              <a:rPr lang="ru-RU" smtClean="0"/>
              <a:t>15.10.2020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40BF6-C9FE-4115-9117-8BBD4EB472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3C106-6627-4A19-9798-651F79D9E2CA}" type="datetimeFigureOut">
              <a:rPr lang="ru-RU" smtClean="0"/>
              <a:t>15.10.2020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40BF6-C9FE-4115-9117-8BBD4EB472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3C106-6627-4A19-9798-651F79D9E2CA}" type="datetimeFigureOut">
              <a:rPr lang="ru-RU" smtClean="0"/>
              <a:t>15.10.2020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40BF6-C9FE-4115-9117-8BBD4EB472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3C106-6627-4A19-9798-651F79D9E2CA}" type="datetimeFigureOut">
              <a:rPr lang="ru-RU" smtClean="0"/>
              <a:t>15.10.2020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40BF6-C9FE-4115-9117-8BBD4EB472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3C106-6627-4A19-9798-651F79D9E2CA}" type="datetimeFigureOut">
              <a:rPr lang="ru-RU" smtClean="0"/>
              <a:t>15.10.2020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40BF6-C9FE-4115-9117-8BBD4EB472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3C106-6627-4A19-9798-651F79D9E2CA}" type="datetimeFigureOut">
              <a:rPr lang="ru-RU" smtClean="0"/>
              <a:t>15.10.2020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40BF6-C9FE-4115-9117-8BBD4EB472B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484784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 dirty="0"/>
              <a:t>Phrasal verbs</a:t>
            </a:r>
            <a:endParaRPr lang="ru-RU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5AF4D9B-80D0-453B-8D3E-976DD21045F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5876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1A6F2DC-8102-43B3-86F4-0AE5E1EAED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to break </a:t>
            </a:r>
            <a:r>
              <a:rPr lang="en-US" dirty="0"/>
              <a:t>– </a:t>
            </a:r>
          </a:p>
          <a:p>
            <a:endParaRPr lang="en-US" dirty="0"/>
          </a:p>
          <a:p>
            <a:r>
              <a:rPr lang="en-US" b="1" dirty="0"/>
              <a:t>to bring </a:t>
            </a:r>
            <a:r>
              <a:rPr lang="en-US" dirty="0"/>
              <a:t>–  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7A512A-6A61-4317-A74E-3799C99A10D5}"/>
              </a:ext>
            </a:extLst>
          </p:cNvPr>
          <p:cNvSpPr txBox="1"/>
          <p:nvPr/>
        </p:nvSpPr>
        <p:spPr>
          <a:xfrm>
            <a:off x="2843808" y="1614639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>
                <a:solidFill>
                  <a:srgbClr val="C00000"/>
                </a:solidFill>
              </a:rPr>
              <a:t>ломать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8BE6C2-4D87-4247-8050-6B5B5C9FA644}"/>
              </a:ext>
            </a:extLst>
          </p:cNvPr>
          <p:cNvSpPr txBox="1"/>
          <p:nvPr/>
        </p:nvSpPr>
        <p:spPr>
          <a:xfrm>
            <a:off x="2843808" y="2780928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>
                <a:solidFill>
                  <a:srgbClr val="C00000"/>
                </a:solidFill>
              </a:rPr>
              <a:t>приносить</a:t>
            </a:r>
          </a:p>
        </p:txBody>
      </p:sp>
    </p:spTree>
    <p:extLst>
      <p:ext uri="{BB962C8B-B14F-4D97-AF65-F5344CB8AC3E}">
        <p14:creationId xmlns:p14="http://schemas.microsoft.com/office/powerpoint/2010/main" val="301528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3184" y="332656"/>
            <a:ext cx="8229600" cy="424847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4800" b="1" dirty="0">
                <a:solidFill>
                  <a:schemeClr val="tx2">
                    <a:lumMod val="50000"/>
                  </a:schemeClr>
                </a:solidFill>
              </a:rPr>
              <a:t>Break down :</a:t>
            </a:r>
          </a:p>
          <a:p>
            <a:pPr marL="742950" indent="-742950">
              <a:buAutoNum type="arabicParenR"/>
            </a:pPr>
            <a:r>
              <a:rPr lang="en-US" sz="4400" i="1" dirty="0"/>
              <a:t>stop working </a:t>
            </a:r>
          </a:p>
          <a:p>
            <a:pPr marL="742950" indent="-742950">
              <a:buAutoNum type="arabicParenR"/>
            </a:pPr>
            <a:endParaRPr lang="en-US" sz="4400" i="1" dirty="0"/>
          </a:p>
          <a:p>
            <a:pPr marL="742950" indent="-742950">
              <a:buAutoNum type="arabicParenR"/>
            </a:pPr>
            <a:endParaRPr lang="en-US" sz="4400" i="1" dirty="0"/>
          </a:p>
          <a:p>
            <a:pPr marL="742950" indent="-742950">
              <a:buAutoNum type="arabicParenR"/>
            </a:pPr>
            <a:endParaRPr lang="en-US" sz="4400" i="1" dirty="0"/>
          </a:p>
          <a:p>
            <a:pPr marL="742950" indent="-742950">
              <a:buAutoNum type="arabicParenR"/>
            </a:pPr>
            <a:r>
              <a:rPr lang="en-US" sz="4400" i="1" dirty="0"/>
              <a:t>lose control of feelings </a:t>
            </a:r>
            <a:endParaRPr lang="ru-RU" sz="4400" i="1" dirty="0"/>
          </a:p>
          <a:p>
            <a:pPr marL="742950" indent="-742950">
              <a:buNone/>
            </a:pPr>
            <a:endParaRPr lang="ru-RU" sz="4400" dirty="0"/>
          </a:p>
          <a:p>
            <a:pPr marL="742950" indent="-742950">
              <a:buNone/>
            </a:pPr>
            <a:endParaRPr lang="en-US" sz="4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D62B40-44CE-40A4-90B8-834FE161F66D}"/>
              </a:ext>
            </a:extLst>
          </p:cNvPr>
          <p:cNvSpPr txBox="1"/>
          <p:nvPr/>
        </p:nvSpPr>
        <p:spPr>
          <a:xfrm>
            <a:off x="4211960" y="1183685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 </a:t>
            </a:r>
            <a:r>
              <a:rPr lang="ru-RU" sz="3200" i="1" dirty="0">
                <a:solidFill>
                  <a:srgbClr val="C00000"/>
                </a:solidFill>
              </a:rPr>
              <a:t>ломать</a:t>
            </a:r>
            <a:r>
              <a:rPr lang="en-US" sz="3200" i="1" dirty="0">
                <a:solidFill>
                  <a:srgbClr val="C00000"/>
                </a:solidFill>
              </a:rPr>
              <a:t>(</a:t>
            </a:r>
            <a:r>
              <a:rPr lang="ru-RU" sz="3200" i="1" dirty="0" err="1">
                <a:solidFill>
                  <a:srgbClr val="C00000"/>
                </a:solidFill>
              </a:rPr>
              <a:t>ся</a:t>
            </a:r>
            <a:r>
              <a:rPr lang="en-US" sz="3200" i="1" dirty="0">
                <a:solidFill>
                  <a:srgbClr val="C00000"/>
                </a:solidFill>
              </a:rPr>
              <a:t>)</a:t>
            </a:r>
            <a:r>
              <a:rPr lang="ru-RU" sz="3200" i="1" dirty="0">
                <a:solidFill>
                  <a:srgbClr val="C00000"/>
                </a:solidFill>
              </a:rPr>
              <a:t> )</a:t>
            </a:r>
            <a:endParaRPr lang="en-US" sz="3200" i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C60B37-07C6-4B7E-BF6A-02981CCA944C}"/>
              </a:ext>
            </a:extLst>
          </p:cNvPr>
          <p:cNvSpPr txBox="1"/>
          <p:nvPr/>
        </p:nvSpPr>
        <p:spPr>
          <a:xfrm>
            <a:off x="3707904" y="4424039"/>
            <a:ext cx="5184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>
                <a:solidFill>
                  <a:srgbClr val="C00000"/>
                </a:solidFill>
              </a:rPr>
              <a:t>(потерять самообладание)</a:t>
            </a:r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CA85B128-7F83-4220-B521-137D89D73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772" y="1768460"/>
            <a:ext cx="3384376" cy="1957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1F0AC5CF-B7FE-4BD4-9783-9C16157DB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57" y="4581128"/>
            <a:ext cx="3542743" cy="2040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66017"/>
            <a:ext cx="8023920" cy="4525963"/>
          </a:xfrm>
        </p:spPr>
        <p:txBody>
          <a:bodyPr/>
          <a:lstStyle/>
          <a:p>
            <a:pPr marL="742950" indent="-742950">
              <a:buNone/>
            </a:pPr>
            <a:r>
              <a:rPr lang="en-US" sz="4800" b="1" dirty="0">
                <a:solidFill>
                  <a:schemeClr val="tx2">
                    <a:lumMod val="50000"/>
                  </a:schemeClr>
                </a:solidFill>
              </a:rPr>
              <a:t>Break in :</a:t>
            </a:r>
          </a:p>
          <a:p>
            <a:pPr marL="742950" indent="-742950">
              <a:buAutoNum type="arabicParenR"/>
            </a:pPr>
            <a:r>
              <a:rPr lang="en-US" sz="4400" i="1" dirty="0"/>
              <a:t>enter by force </a:t>
            </a:r>
          </a:p>
          <a:p>
            <a:pPr marL="742950" indent="-742950">
              <a:buAutoNum type="arabicParenR"/>
            </a:pPr>
            <a:endParaRPr lang="en-US" sz="4400" i="1" dirty="0"/>
          </a:p>
          <a:p>
            <a:pPr marL="0" indent="0">
              <a:buNone/>
            </a:pPr>
            <a:r>
              <a:rPr lang="en-US" sz="4400" b="1" dirty="0"/>
              <a:t>+ break into</a:t>
            </a:r>
            <a:r>
              <a:rPr lang="en-US" i="1" dirty="0"/>
              <a:t> (a building) </a:t>
            </a:r>
            <a:endParaRPr lang="ru-RU" i="1" dirty="0"/>
          </a:p>
          <a:p>
            <a:pPr marL="742950" indent="-742950">
              <a:buAutoNum type="arabicParenR"/>
            </a:pP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702B3C-257F-40F8-85B0-F4CF6B506208}"/>
              </a:ext>
            </a:extLst>
          </p:cNvPr>
          <p:cNvSpPr txBox="1"/>
          <p:nvPr/>
        </p:nvSpPr>
        <p:spPr>
          <a:xfrm>
            <a:off x="868560" y="2745839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 </a:t>
            </a:r>
            <a:r>
              <a:rPr lang="ru-RU" sz="3200" i="1" dirty="0">
                <a:solidFill>
                  <a:srgbClr val="C00000"/>
                </a:solidFill>
              </a:rPr>
              <a:t>взламывать, вторгаться )</a:t>
            </a:r>
            <a:endParaRPr lang="en-US" sz="3200" i="1" dirty="0">
              <a:solidFill>
                <a:srgbClr val="C00000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4EE44E7-1676-4DF5-A635-2493BED60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4088" y="3819773"/>
            <a:ext cx="3607693" cy="2701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/>
          <a:lstStyle/>
          <a:p>
            <a:pPr marL="742950" indent="-742950">
              <a:buNone/>
            </a:pPr>
            <a:r>
              <a:rPr lang="en-US" sz="4800" b="1" dirty="0">
                <a:solidFill>
                  <a:schemeClr val="tx2">
                    <a:lumMod val="50000"/>
                  </a:schemeClr>
                </a:solidFill>
              </a:rPr>
              <a:t>Break out : </a:t>
            </a:r>
          </a:p>
          <a:p>
            <a:pPr marL="742950" indent="-742950">
              <a:buAutoNum type="arabicParenR"/>
            </a:pPr>
            <a:r>
              <a:rPr lang="en-US" sz="4400" i="1" dirty="0"/>
              <a:t>begin suddenly (storm, war) </a:t>
            </a:r>
            <a:endParaRPr lang="ru-RU" sz="4400" i="1" dirty="0"/>
          </a:p>
          <a:p>
            <a:pPr marL="742950" indent="-742950">
              <a:buAutoNum type="arabicParenR"/>
            </a:pPr>
            <a:endParaRPr lang="ru-RU" sz="4400" i="1" dirty="0"/>
          </a:p>
          <a:p>
            <a:pPr marL="742950" indent="-742950">
              <a:buAutoNum type="arabicParenR"/>
            </a:pPr>
            <a:endParaRPr lang="en-US" sz="4400" i="1" dirty="0"/>
          </a:p>
          <a:p>
            <a:pPr marL="742950" indent="-742950">
              <a:buAutoNum type="arabicParenR"/>
            </a:pPr>
            <a:endParaRPr lang="en-US" sz="4400" i="1" dirty="0"/>
          </a:p>
          <a:p>
            <a:pPr marL="742950" indent="-742950">
              <a:buAutoNum type="arabicParenR"/>
            </a:pPr>
            <a:r>
              <a:rPr lang="en-US" sz="4400" i="1" dirty="0"/>
              <a:t>escape</a:t>
            </a:r>
            <a:endParaRPr lang="ru-RU" sz="4400" i="1" dirty="0"/>
          </a:p>
          <a:p>
            <a:pPr>
              <a:buNone/>
            </a:pP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D99BC1-EC46-4542-B113-96EA56F7CA6F}"/>
              </a:ext>
            </a:extLst>
          </p:cNvPr>
          <p:cNvSpPr txBox="1"/>
          <p:nvPr/>
        </p:nvSpPr>
        <p:spPr>
          <a:xfrm>
            <a:off x="1331640" y="1532636"/>
            <a:ext cx="6840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 </a:t>
            </a:r>
            <a:r>
              <a:rPr lang="ru-RU" sz="3200" i="1" dirty="0">
                <a:solidFill>
                  <a:srgbClr val="C00000"/>
                </a:solidFill>
              </a:rPr>
              <a:t>разразиться, внезапно начаться )</a:t>
            </a:r>
            <a:endParaRPr lang="en-US" sz="3200" i="1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449C63-9FAA-43E1-B573-FF19E0F4992A}"/>
              </a:ext>
            </a:extLst>
          </p:cNvPr>
          <p:cNvSpPr txBox="1"/>
          <p:nvPr/>
        </p:nvSpPr>
        <p:spPr>
          <a:xfrm>
            <a:off x="2879812" y="4293096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 </a:t>
            </a:r>
            <a:r>
              <a:rPr lang="ru-RU" sz="3200" i="1" dirty="0">
                <a:solidFill>
                  <a:srgbClr val="C00000"/>
                </a:solidFill>
              </a:rPr>
              <a:t>сбежать )</a:t>
            </a:r>
            <a:endParaRPr lang="en-US" sz="3200" i="1" dirty="0">
              <a:solidFill>
                <a:srgbClr val="C00000"/>
              </a:solidFill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AF7BE3A5-510C-40FE-8B7B-249EFE79F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288" y="2117411"/>
            <a:ext cx="368681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Объект 3">
            <a:extLst>
              <a:ext uri="{FF2B5EF4-FFF2-40B4-BE49-F238E27FC236}">
                <a16:creationId xmlns:a16="http://schemas.microsoft.com/office/drawing/2014/main" id="{7A60E6A6-239E-4C69-8F8F-CAD6982097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46816"/>
            <a:ext cx="2987824" cy="19898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20688"/>
            <a:ext cx="8229600" cy="5390059"/>
          </a:xfrm>
        </p:spPr>
        <p:txBody>
          <a:bodyPr/>
          <a:lstStyle/>
          <a:p>
            <a:pPr marL="742950" indent="-742950">
              <a:buNone/>
            </a:pPr>
            <a:r>
              <a:rPr lang="en-US" sz="4800" b="1" dirty="0">
                <a:solidFill>
                  <a:schemeClr val="tx2">
                    <a:lumMod val="50000"/>
                  </a:schemeClr>
                </a:solidFill>
              </a:rPr>
              <a:t>Break off :</a:t>
            </a:r>
          </a:p>
          <a:p>
            <a:pPr marL="742950" indent="-742950">
              <a:buAutoNum type="arabicParenR"/>
            </a:pPr>
            <a:r>
              <a:rPr lang="en-US" sz="4400" i="1" dirty="0"/>
              <a:t>break a piece from something</a:t>
            </a:r>
            <a:endParaRPr lang="ru-RU" sz="4400" i="1" dirty="0"/>
          </a:p>
          <a:p>
            <a:pPr marL="742950" indent="-742950">
              <a:buAutoNum type="arabicParenR"/>
            </a:pP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EF2E89-79F2-413C-8FF0-5B2B55C037F7}"/>
              </a:ext>
            </a:extLst>
          </p:cNvPr>
          <p:cNvSpPr txBox="1"/>
          <p:nvPr/>
        </p:nvSpPr>
        <p:spPr>
          <a:xfrm>
            <a:off x="1187624" y="2348880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 </a:t>
            </a:r>
            <a:r>
              <a:rPr lang="ru-RU" sz="3200" i="1" dirty="0">
                <a:solidFill>
                  <a:srgbClr val="C00000"/>
                </a:solidFill>
              </a:rPr>
              <a:t>отламывать (кусок))</a:t>
            </a:r>
            <a:endParaRPr lang="en-US" sz="3200" i="1" dirty="0">
              <a:solidFill>
                <a:srgbClr val="C00000"/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C53DAEF-7D9A-474B-A316-D8FC097CF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299179"/>
            <a:ext cx="4355976" cy="320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76672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b="1" dirty="0">
                <a:solidFill>
                  <a:schemeClr val="tx2">
                    <a:lumMod val="50000"/>
                  </a:schemeClr>
                </a:solidFill>
              </a:rPr>
              <a:t>Bring about : </a:t>
            </a:r>
          </a:p>
          <a:p>
            <a:pPr>
              <a:buNone/>
            </a:pPr>
            <a:r>
              <a:rPr lang="en-US" sz="4400" i="1" dirty="0"/>
              <a:t>1) cause to happen </a:t>
            </a:r>
            <a:endParaRPr lang="ru-RU" sz="4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AF022-72C7-43E0-A35E-295891F2D74E}"/>
              </a:ext>
            </a:extLst>
          </p:cNvPr>
          <p:cNvSpPr txBox="1"/>
          <p:nvPr/>
        </p:nvSpPr>
        <p:spPr>
          <a:xfrm>
            <a:off x="4932040" y="1484784"/>
            <a:ext cx="4283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 </a:t>
            </a:r>
            <a:r>
              <a:rPr lang="ru-RU" sz="3200" i="1" dirty="0">
                <a:solidFill>
                  <a:srgbClr val="C00000"/>
                </a:solidFill>
              </a:rPr>
              <a:t>вызывать что-либо)</a:t>
            </a:r>
            <a:endParaRPr lang="en-US" sz="3200" i="1" dirty="0">
              <a:solidFill>
                <a:srgbClr val="C00000"/>
              </a:solidFill>
            </a:endParaRPr>
          </a:p>
        </p:txBody>
      </p:sp>
      <p:pic>
        <p:nvPicPr>
          <p:cNvPr id="7" name="Объект 3">
            <a:extLst>
              <a:ext uri="{FF2B5EF4-FFF2-40B4-BE49-F238E27FC236}">
                <a16:creationId xmlns:a16="http://schemas.microsoft.com/office/drawing/2014/main" id="{FEFE23CD-E3DB-4B4F-953F-7BC389A12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328699"/>
            <a:ext cx="4032448" cy="4032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892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4800" b="1" dirty="0">
                <a:solidFill>
                  <a:schemeClr val="tx2">
                    <a:lumMod val="50000"/>
                  </a:schemeClr>
                </a:solidFill>
              </a:rPr>
              <a:t>Bring sb (a)round : </a:t>
            </a:r>
          </a:p>
          <a:p>
            <a:pPr marL="742950" indent="-742950">
              <a:buAutoNum type="arabicParenR"/>
            </a:pPr>
            <a:r>
              <a:rPr lang="en-US" sz="4400" i="1" dirty="0"/>
              <a:t>regain consciousness </a:t>
            </a:r>
            <a:endParaRPr lang="ru-RU" sz="4400" i="1" dirty="0"/>
          </a:p>
          <a:p>
            <a:pPr marL="0" indent="0">
              <a:buNone/>
            </a:pPr>
            <a:r>
              <a:rPr lang="ru-RU" sz="4400" i="1" dirty="0"/>
              <a:t> </a:t>
            </a:r>
          </a:p>
          <a:p>
            <a:pPr marL="0" indent="0">
              <a:buNone/>
            </a:pPr>
            <a:endParaRPr lang="en-US" sz="4400" i="1" dirty="0"/>
          </a:p>
          <a:p>
            <a:pPr marL="0" indent="0">
              <a:buNone/>
            </a:pPr>
            <a:endParaRPr lang="en-US" sz="4400" i="1" dirty="0"/>
          </a:p>
          <a:p>
            <a:pPr marL="0" indent="0">
              <a:buNone/>
            </a:pPr>
            <a:r>
              <a:rPr lang="ru-RU" sz="4400" i="1" dirty="0"/>
              <a:t>2) </a:t>
            </a:r>
            <a:r>
              <a:rPr lang="en-US" sz="4400" i="1" dirty="0"/>
              <a:t>persuade</a:t>
            </a:r>
            <a:endParaRPr lang="ru-RU" dirty="0">
              <a:solidFill>
                <a:srgbClr val="993366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DD18F0-3759-467A-A17A-127E46124D89}"/>
              </a:ext>
            </a:extLst>
          </p:cNvPr>
          <p:cNvSpPr txBox="1"/>
          <p:nvPr/>
        </p:nvSpPr>
        <p:spPr>
          <a:xfrm>
            <a:off x="0" y="1593711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 </a:t>
            </a:r>
            <a:r>
              <a:rPr lang="ru-RU" sz="3200" i="1" dirty="0">
                <a:solidFill>
                  <a:srgbClr val="C00000"/>
                </a:solidFill>
              </a:rPr>
              <a:t>приводить кого-либо в чувство )</a:t>
            </a:r>
            <a:endParaRPr lang="en-US" sz="3200" i="1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D372C6-9BD4-4554-B039-D4126670C67D}"/>
              </a:ext>
            </a:extLst>
          </p:cNvPr>
          <p:cNvSpPr txBox="1"/>
          <p:nvPr/>
        </p:nvSpPr>
        <p:spPr>
          <a:xfrm>
            <a:off x="3419872" y="4068059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 </a:t>
            </a:r>
            <a:r>
              <a:rPr lang="ru-RU" sz="3200" i="1" dirty="0">
                <a:solidFill>
                  <a:srgbClr val="C00000"/>
                </a:solidFill>
              </a:rPr>
              <a:t>убеждать кого-либо )</a:t>
            </a:r>
            <a:endParaRPr lang="en-US" sz="3200" i="1" dirty="0">
              <a:solidFill>
                <a:srgbClr val="C00000"/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665F1F6-D4DB-4A6D-965E-0961FEAB7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44" t="60500" r="4719" b="1701"/>
          <a:stretch/>
        </p:blipFill>
        <p:spPr bwMode="auto">
          <a:xfrm>
            <a:off x="6253336" y="1412776"/>
            <a:ext cx="2890664" cy="2312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33328DE7-834A-4060-8C60-F6D7900EF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83406"/>
            <a:ext cx="3635896" cy="228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7500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b="1" dirty="0">
                <a:solidFill>
                  <a:schemeClr val="accent1">
                    <a:lumMod val="50000"/>
                  </a:schemeClr>
                </a:solidFill>
              </a:rPr>
              <a:t>Bring up :</a:t>
            </a:r>
          </a:p>
          <a:p>
            <a:pPr>
              <a:buNone/>
            </a:pPr>
            <a:r>
              <a:rPr lang="en-US" sz="4400" i="1" dirty="0"/>
              <a:t>1) raise a child</a:t>
            </a:r>
            <a:endParaRPr lang="ru-RU" sz="4400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1F90DA-EBEF-4A91-A50B-92D6AB5C61E6}"/>
              </a:ext>
            </a:extLst>
          </p:cNvPr>
          <p:cNvSpPr txBox="1"/>
          <p:nvPr/>
        </p:nvSpPr>
        <p:spPr>
          <a:xfrm>
            <a:off x="4211960" y="1340768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 </a:t>
            </a:r>
            <a:r>
              <a:rPr lang="ru-RU" sz="3200" i="1" dirty="0">
                <a:solidFill>
                  <a:srgbClr val="C00000"/>
                </a:solidFill>
              </a:rPr>
              <a:t>воспитывать )</a:t>
            </a:r>
            <a:endParaRPr lang="en-US" sz="3200" i="1" dirty="0">
              <a:solidFill>
                <a:srgbClr val="C00000"/>
              </a:solidFill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5F6203BE-E39A-447E-A580-C9FCFB503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062082"/>
            <a:ext cx="4968478" cy="446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92088"/>
          </a:xfrm>
        </p:spPr>
        <p:txBody>
          <a:bodyPr/>
          <a:lstStyle/>
          <a:p>
            <a:r>
              <a:rPr lang="en-US" dirty="0"/>
              <a:t>Choose the correct preposition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832648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sz="2400" dirty="0"/>
              <a:t>The machines at the factory where Dan works often break </a:t>
            </a:r>
            <a:r>
              <a:rPr lang="en-US" sz="2400" b="1" dirty="0"/>
              <a:t>down/up</a:t>
            </a:r>
          </a:p>
          <a:p>
            <a:pPr marL="514350" indent="-514350">
              <a:buNone/>
            </a:pPr>
            <a:r>
              <a:rPr lang="en-US" sz="2400" dirty="0"/>
              <a:t>2) Michael’s grandparents brought him </a:t>
            </a:r>
            <a:r>
              <a:rPr lang="en-US" sz="2400" b="1" dirty="0"/>
              <a:t>up/about </a:t>
            </a:r>
            <a:r>
              <a:rPr lang="en-US" sz="2400" dirty="0"/>
              <a:t>on a farm</a:t>
            </a:r>
          </a:p>
          <a:p>
            <a:pPr marL="514350" indent="-514350">
              <a:buNone/>
            </a:pPr>
            <a:r>
              <a:rPr lang="en-US" sz="2400" dirty="0"/>
              <a:t>3) Ann broke </a:t>
            </a:r>
            <a:r>
              <a:rPr lang="en-US" sz="2400" b="1" dirty="0"/>
              <a:t>out/down </a:t>
            </a:r>
            <a:r>
              <a:rPr lang="en-US" sz="2400" dirty="0"/>
              <a:t>and started crying when she heard she didn’t get the job </a:t>
            </a:r>
          </a:p>
          <a:p>
            <a:pPr marL="514350" indent="-514350">
              <a:buNone/>
            </a:pPr>
            <a:r>
              <a:rPr lang="en-US" sz="2400" dirty="0"/>
              <a:t>4) The nurse brought him</a:t>
            </a:r>
            <a:r>
              <a:rPr lang="en-US" sz="2400" b="1" dirty="0"/>
              <a:t> about/round </a:t>
            </a:r>
            <a:r>
              <a:rPr lang="en-US" sz="2400" dirty="0"/>
              <a:t>gently after the operation</a:t>
            </a:r>
          </a:p>
          <a:p>
            <a:pPr marL="514350" indent="-514350">
              <a:buNone/>
            </a:pPr>
            <a:r>
              <a:rPr lang="en-US" sz="2400" dirty="0"/>
              <a:t>5) The police are still looking for the prisoner who broke </a:t>
            </a:r>
            <a:r>
              <a:rPr lang="en-US" sz="2400" b="1" dirty="0"/>
              <a:t>down/out </a:t>
            </a:r>
            <a:r>
              <a:rPr lang="en-US" sz="2400" dirty="0"/>
              <a:t>of prison yesterday </a:t>
            </a:r>
          </a:p>
          <a:p>
            <a:pPr marL="514350" indent="-514350">
              <a:buNone/>
            </a:pPr>
            <a:r>
              <a:rPr lang="en-US" sz="2400" dirty="0"/>
              <a:t>6) When Sally dropped her cup , the handle broke </a:t>
            </a:r>
            <a:r>
              <a:rPr lang="en-US" sz="2400" b="1" dirty="0"/>
              <a:t>up/off</a:t>
            </a:r>
          </a:p>
          <a:p>
            <a:pPr marL="514350" indent="-514350">
              <a:buNone/>
            </a:pPr>
            <a:r>
              <a:rPr lang="en-US" sz="2400" dirty="0"/>
              <a:t>7) Thieves broke </a:t>
            </a:r>
            <a:r>
              <a:rPr lang="en-US" sz="2400" b="1" dirty="0"/>
              <a:t>into/out </a:t>
            </a:r>
            <a:r>
              <a:rPr lang="en-US" sz="2400" dirty="0"/>
              <a:t>our house while we were at the cinema </a:t>
            </a:r>
          </a:p>
          <a:p>
            <a:pPr marL="514350" indent="-514350">
              <a:buNone/>
            </a:pPr>
            <a:endParaRPr lang="ru-RU" sz="2400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C44F11B-71E1-46B6-B0D2-70E104D5B3FD}"/>
              </a:ext>
            </a:extLst>
          </p:cNvPr>
          <p:cNvCxnSpPr/>
          <p:nvPr/>
        </p:nvCxnSpPr>
        <p:spPr>
          <a:xfrm>
            <a:off x="1043608" y="1628800"/>
            <a:ext cx="7200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0707564-D414-49F8-BBAC-2B0390DCD63A}"/>
              </a:ext>
            </a:extLst>
          </p:cNvPr>
          <p:cNvCxnSpPr>
            <a:cxnSpLocks/>
          </p:cNvCxnSpPr>
          <p:nvPr/>
        </p:nvCxnSpPr>
        <p:spPr>
          <a:xfrm>
            <a:off x="1907704" y="4509120"/>
            <a:ext cx="43204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552F7CD-AEA2-4F64-A3CD-EAE6C0D2873D}"/>
              </a:ext>
            </a:extLst>
          </p:cNvPr>
          <p:cNvCxnSpPr>
            <a:cxnSpLocks/>
          </p:cNvCxnSpPr>
          <p:nvPr/>
        </p:nvCxnSpPr>
        <p:spPr>
          <a:xfrm>
            <a:off x="4572000" y="3356992"/>
            <a:ext cx="8640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8797A0C-E26A-4B78-BC64-01FA6F1F828C}"/>
              </a:ext>
            </a:extLst>
          </p:cNvPr>
          <p:cNvCxnSpPr>
            <a:cxnSpLocks/>
          </p:cNvCxnSpPr>
          <p:nvPr/>
        </p:nvCxnSpPr>
        <p:spPr>
          <a:xfrm>
            <a:off x="2771800" y="2564904"/>
            <a:ext cx="7200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87D20D0-DA04-4671-8202-E4375AE02981}"/>
              </a:ext>
            </a:extLst>
          </p:cNvPr>
          <p:cNvCxnSpPr>
            <a:cxnSpLocks/>
          </p:cNvCxnSpPr>
          <p:nvPr/>
        </p:nvCxnSpPr>
        <p:spPr>
          <a:xfrm>
            <a:off x="5364088" y="2107252"/>
            <a:ext cx="3600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B35C8D7F-3F04-4C53-8486-DC18FDD9E82E}"/>
              </a:ext>
            </a:extLst>
          </p:cNvPr>
          <p:cNvCxnSpPr>
            <a:cxnSpLocks/>
          </p:cNvCxnSpPr>
          <p:nvPr/>
        </p:nvCxnSpPr>
        <p:spPr>
          <a:xfrm>
            <a:off x="7164288" y="4941168"/>
            <a:ext cx="43204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FECC805-36E1-458F-97FA-3E63D977BFC1}"/>
              </a:ext>
            </a:extLst>
          </p:cNvPr>
          <p:cNvCxnSpPr>
            <a:cxnSpLocks/>
          </p:cNvCxnSpPr>
          <p:nvPr/>
        </p:nvCxnSpPr>
        <p:spPr>
          <a:xfrm>
            <a:off x="2627784" y="5373216"/>
            <a:ext cx="50405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234</Words>
  <Application>Microsoft Office PowerPoint</Application>
  <PresentationFormat>Экран (4:3)</PresentationFormat>
  <Paragraphs>53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Тема Office</vt:lpstr>
      <vt:lpstr>Phrasal verbs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Choose the correct preposition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Phrasal verbs</dc:title>
  <dc:creator>Сергей Гордеев</dc:creator>
  <cp:lastModifiedBy>Сергей Гордеев</cp:lastModifiedBy>
  <cp:revision>4</cp:revision>
  <dcterms:created xsi:type="dcterms:W3CDTF">2020-10-15T19:20:56Z</dcterms:created>
  <dcterms:modified xsi:type="dcterms:W3CDTF">2020-10-15T19:52:07Z</dcterms:modified>
</cp:coreProperties>
</file>